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2419"/>
    <a:srgbClr val="43B02A"/>
    <a:srgbClr val="64915C"/>
    <a:srgbClr val="008000"/>
    <a:srgbClr val="204720"/>
    <a:srgbClr val="B3B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336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19439-A910-4D42-B4E9-9135E2315EB9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03DF7-5767-409F-B411-11DECF791D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352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03DF7-5767-409F-B411-11DECF791D9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85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03DF7-5767-409F-B411-11DECF791D9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32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5615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996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62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421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663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603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21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764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824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924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86E3B5-0ED7-4344-A266-48C8BA6F81E6}" type="datetimeFigureOut">
              <a:rPr lang="es-ES" smtClean="0"/>
              <a:t>20/02/2026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73750-4D2C-4B8D-9F99-7FF7B71A826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389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emf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8.jpe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 descr="Icono&#10;&#10;El contenido generado por IA puede ser incorrecto.">
            <a:extLst>
              <a:ext uri="{FF2B5EF4-FFF2-40B4-BE49-F238E27FC236}">
                <a16:creationId xmlns:a16="http://schemas.microsoft.com/office/drawing/2014/main" id="{147454CE-9A28-1DB7-6F23-56042B57D1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906637" flipV="1">
            <a:off x="-286086" y="61320"/>
            <a:ext cx="1209003" cy="1183280"/>
          </a:xfrm>
          <a:prstGeom prst="rect">
            <a:avLst/>
          </a:prstGeom>
        </p:spPr>
      </p:pic>
      <p:pic>
        <p:nvPicPr>
          <p:cNvPr id="13" name="Imagen 12" descr="Un dibujo de una cara con ojos y boca&#10;&#10;El contenido generado por IA puede ser incorrecto.">
            <a:extLst>
              <a:ext uri="{FF2B5EF4-FFF2-40B4-BE49-F238E27FC236}">
                <a16:creationId xmlns:a16="http://schemas.microsoft.com/office/drawing/2014/main" id="{8192916D-7948-EE43-DE9D-3D91E264E5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38"/>
          <a:stretch>
            <a:fillRect/>
          </a:stretch>
        </p:blipFill>
        <p:spPr>
          <a:xfrm>
            <a:off x="4953000" y="0"/>
            <a:ext cx="4953000" cy="1890326"/>
          </a:xfrm>
          <a:prstGeom prst="rect">
            <a:avLst/>
          </a:prstGeom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F8E5E170-ED47-E3CA-E019-BB267FF4AD40}"/>
              </a:ext>
            </a:extLst>
          </p:cNvPr>
          <p:cNvSpPr/>
          <p:nvPr/>
        </p:nvSpPr>
        <p:spPr>
          <a:xfrm>
            <a:off x="5602777" y="5498190"/>
            <a:ext cx="3586145" cy="308610"/>
          </a:xfrm>
          <a:prstGeom prst="ellipse">
            <a:avLst/>
          </a:prstGeom>
          <a:solidFill>
            <a:srgbClr val="B3BF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7363F28-73A0-0E76-B69B-8C48EDE9EE0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8262" y1="30176" x2="18262" y2="30176"/>
                        <a14:foregroundMark x1="88867" y1="27539" x2="88867" y2="27539"/>
                        <a14:foregroundMark x1="78906" y1="88770" x2="78906" y2="88770"/>
                        <a14:foregroundMark x1="86621" y1="88281" x2="86621" y2="88281"/>
                        <a14:foregroundMark x1="68555" y1="88965" x2="68555" y2="88965"/>
                        <a14:foregroundMark x1="62793" y1="88965" x2="62793" y2="88965"/>
                        <a14:foregroundMark x1="49316" y1="88672" x2="49316" y2="88672"/>
                        <a14:foregroundMark x1="43066" y1="87988" x2="43066" y2="879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92144" y="2397469"/>
            <a:ext cx="3674711" cy="3674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1DB922D8-5EB3-0C53-D066-20B4D5A5E58F}"/>
              </a:ext>
            </a:extLst>
          </p:cNvPr>
          <p:cNvSpPr txBox="1"/>
          <p:nvPr/>
        </p:nvSpPr>
        <p:spPr>
          <a:xfrm>
            <a:off x="524786" y="1"/>
            <a:ext cx="392622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43B02A"/>
                </a:solidFill>
                <a:latin typeface="Mona Sans Light" pitchFamily="2" charset="0"/>
                <a:ea typeface="Verdana" panose="020B0604030504040204" pitchFamily="34" charset="0"/>
              </a:rPr>
              <a:t>Contacta con nosotras</a:t>
            </a:r>
          </a:p>
          <a:p>
            <a:pPr algn="ctr"/>
            <a:endParaRPr lang="es-ES" sz="800" b="1" dirty="0">
              <a:solidFill>
                <a:srgbClr val="6C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S" sz="14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ZARAGOZA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Calle Alejandro Bell, 7-9, Zaragoza, 50014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Tel. 976 15 82 19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comunitaria@fundaciónsanezequiel.org</a:t>
            </a:r>
          </a:p>
          <a:p>
            <a:pPr algn="ctr"/>
            <a:endParaRPr lang="es-ES" sz="1100" dirty="0">
              <a:solidFill>
                <a:srgbClr val="008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ctr"/>
            <a:r>
              <a:rPr lang="es-ES" sz="14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HUESCA</a:t>
            </a:r>
            <a:endParaRPr lang="es-ES" sz="1400" dirty="0">
              <a:solidFill>
                <a:srgbClr val="BF2419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Calle San Orencio, 13, 1ºF, Huesca, 22001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Tel. 974 22 57 40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huesca@fundacionsanezequiel.org</a:t>
            </a:r>
          </a:p>
          <a:p>
            <a:pPr algn="ctr"/>
            <a:endParaRPr lang="es-ES" sz="1100" dirty="0">
              <a:solidFill>
                <a:srgbClr val="008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ctr"/>
            <a:r>
              <a:rPr lang="es-ES" sz="14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ANDORRA – TERUEL</a:t>
            </a:r>
            <a:endParaRPr lang="es-ES" sz="1400" dirty="0">
              <a:solidFill>
                <a:srgbClr val="BF2419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Calle Escuelas, 10 -12, Andorra, 44500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Tel. 608 98 34 08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teruel@fundacionsanezequiel.org</a:t>
            </a:r>
          </a:p>
          <a:p>
            <a:pPr algn="ctr"/>
            <a:endParaRPr lang="es-ES" sz="1100" dirty="0">
              <a:solidFill>
                <a:srgbClr val="008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ctr"/>
            <a:r>
              <a:rPr lang="es-ES" sz="14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MADRID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Calle Melquíades </a:t>
            </a:r>
            <a:r>
              <a:rPr lang="es-ES" sz="1100" dirty="0" err="1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Biencinto</a:t>
            </a:r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, 7, </a:t>
            </a:r>
            <a:r>
              <a:rPr lang="es-ES" sz="1100" dirty="0" err="1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Desp</a:t>
            </a:r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. 3.3..Madrid, 28053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Tel. 917 24 15 93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infomadrid@fundacionsanezequiel.org</a:t>
            </a:r>
          </a:p>
          <a:p>
            <a:pPr algn="ctr"/>
            <a:endParaRPr lang="es-ES" sz="1100" dirty="0">
              <a:solidFill>
                <a:srgbClr val="008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ctr"/>
            <a:r>
              <a:rPr lang="es-ES" sz="14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ALFARO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Calle </a:t>
            </a:r>
            <a:r>
              <a:rPr lang="es-ES" sz="1100" dirty="0" err="1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Araciel</a:t>
            </a:r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, 12, Alfaro, 26540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Tel. 699 93 91 43</a:t>
            </a:r>
          </a:p>
          <a:p>
            <a:pPr algn="ctr"/>
            <a:r>
              <a:rPr lang="es-ES" sz="1100" dirty="0">
                <a:solidFill>
                  <a:srgbClr val="008000"/>
                </a:solidFill>
                <a:latin typeface="Mona Sans Light" pitchFamily="2" charset="0"/>
                <a:ea typeface="Verdana" panose="020B0604030504040204" pitchFamily="34" charset="0"/>
              </a:rPr>
              <a:t>larioja@fundacionsanezequiel.org</a:t>
            </a:r>
          </a:p>
          <a:p>
            <a:pPr algn="ctr"/>
            <a:endParaRPr lang="es-ES" sz="1100" dirty="0">
              <a:solidFill>
                <a:srgbClr val="008000"/>
              </a:solidFill>
              <a:latin typeface="Univers Light" panose="020B0403020202020204" pitchFamily="34" charset="0"/>
              <a:ea typeface="Verdana" panose="020B0604030504040204" pitchFamily="34" charset="0"/>
            </a:endParaRPr>
          </a:p>
          <a:p>
            <a:pPr algn="ctr"/>
            <a:r>
              <a:rPr lang="es-ES" sz="1200" b="1" dirty="0">
                <a:solidFill>
                  <a:srgbClr val="BF2419"/>
                </a:solidFill>
                <a:latin typeface="Sen" pitchFamily="2" charset="0"/>
                <a:ea typeface="Verdana" panose="020B0604030504040204" pitchFamily="34" charset="0"/>
              </a:rPr>
              <a:t>www.fundacionsanezequiel.org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AA3E9EA-67C4-1676-EE5D-2A86FF430F41}"/>
              </a:ext>
            </a:extLst>
          </p:cNvPr>
          <p:cNvGrpSpPr/>
          <p:nvPr/>
        </p:nvGrpSpPr>
        <p:grpSpPr>
          <a:xfrm>
            <a:off x="1454352" y="5535978"/>
            <a:ext cx="1926552" cy="418844"/>
            <a:chOff x="1308302" y="5745528"/>
            <a:chExt cx="1926552" cy="418844"/>
          </a:xfrm>
        </p:grpSpPr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4C028614-EB5E-4521-2082-8D28047E2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20425" b="62713"/>
            <a:stretch>
              <a:fillRect/>
            </a:stretch>
          </p:blipFill>
          <p:spPr>
            <a:xfrm>
              <a:off x="1308302" y="5745528"/>
              <a:ext cx="1601876" cy="416734"/>
            </a:xfrm>
            <a:prstGeom prst="rect">
              <a:avLst/>
            </a:prstGeom>
          </p:spPr>
        </p:pic>
        <p:pic>
          <p:nvPicPr>
            <p:cNvPr id="1032" name="Picture 8" descr="Imágenes de X logo blanco - Descarga gratuita en Freepik">
              <a:extLst>
                <a:ext uri="{FF2B5EF4-FFF2-40B4-BE49-F238E27FC236}">
                  <a16:creationId xmlns:a16="http://schemas.microsoft.com/office/drawing/2014/main" id="{C27EAD2F-D14E-21C3-60BB-DEC644362F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8854" y="5768372"/>
              <a:ext cx="396000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Imagen 27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A5837284-2D1C-49E2-A6C1-B4F1DA3DB3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87" y="6062332"/>
            <a:ext cx="3868420" cy="554971"/>
          </a:xfrm>
          <a:prstGeom prst="rect">
            <a:avLst/>
          </a:prstGeom>
        </p:spPr>
      </p:pic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6CB0D1DF-8F1D-FFA1-3999-D6A08AD40085}"/>
              </a:ext>
            </a:extLst>
          </p:cNvPr>
          <p:cNvSpPr/>
          <p:nvPr/>
        </p:nvSpPr>
        <p:spPr>
          <a:xfrm>
            <a:off x="-12700" y="-2952"/>
            <a:ext cx="826313" cy="1816100"/>
          </a:xfrm>
          <a:custGeom>
            <a:avLst/>
            <a:gdLst>
              <a:gd name="csX0" fmla="*/ 800100 w 826313"/>
              <a:gd name="csY0" fmla="*/ 0 h 1816100"/>
              <a:gd name="csX1" fmla="*/ 825500 w 826313"/>
              <a:gd name="csY1" fmla="*/ 63500 h 1816100"/>
              <a:gd name="csX2" fmla="*/ 787400 w 826313"/>
              <a:gd name="csY2" fmla="*/ 254000 h 1816100"/>
              <a:gd name="csX3" fmla="*/ 749300 w 826313"/>
              <a:gd name="csY3" fmla="*/ 304800 h 1816100"/>
              <a:gd name="csX4" fmla="*/ 711200 w 826313"/>
              <a:gd name="csY4" fmla="*/ 342900 h 1816100"/>
              <a:gd name="csX5" fmla="*/ 685800 w 826313"/>
              <a:gd name="csY5" fmla="*/ 381000 h 1816100"/>
              <a:gd name="csX6" fmla="*/ 647700 w 826313"/>
              <a:gd name="csY6" fmla="*/ 419100 h 1816100"/>
              <a:gd name="csX7" fmla="*/ 571500 w 826313"/>
              <a:gd name="csY7" fmla="*/ 508000 h 1816100"/>
              <a:gd name="csX8" fmla="*/ 508000 w 826313"/>
              <a:gd name="csY8" fmla="*/ 571500 h 1816100"/>
              <a:gd name="csX9" fmla="*/ 482600 w 826313"/>
              <a:gd name="csY9" fmla="*/ 622300 h 1816100"/>
              <a:gd name="csX10" fmla="*/ 431800 w 826313"/>
              <a:gd name="csY10" fmla="*/ 685800 h 1816100"/>
              <a:gd name="csX11" fmla="*/ 393700 w 826313"/>
              <a:gd name="csY11" fmla="*/ 1409700 h 1816100"/>
              <a:gd name="csX12" fmla="*/ 355600 w 826313"/>
              <a:gd name="csY12" fmla="*/ 1485900 h 1816100"/>
              <a:gd name="csX13" fmla="*/ 330200 w 826313"/>
              <a:gd name="csY13" fmla="*/ 1549400 h 1816100"/>
              <a:gd name="csX14" fmla="*/ 279400 w 826313"/>
              <a:gd name="csY14" fmla="*/ 1600200 h 1816100"/>
              <a:gd name="csX15" fmla="*/ 241300 w 826313"/>
              <a:gd name="csY15" fmla="*/ 1651000 h 1816100"/>
              <a:gd name="csX16" fmla="*/ 203200 w 826313"/>
              <a:gd name="csY16" fmla="*/ 1676400 h 1816100"/>
              <a:gd name="csX17" fmla="*/ 165100 w 826313"/>
              <a:gd name="csY17" fmla="*/ 1714500 h 1816100"/>
              <a:gd name="csX18" fmla="*/ 0 w 826313"/>
              <a:gd name="csY18" fmla="*/ 1816100 h 18161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826313" h="1816100">
                <a:moveTo>
                  <a:pt x="800100" y="0"/>
                </a:moveTo>
                <a:cubicBezTo>
                  <a:pt x="808567" y="21167"/>
                  <a:pt x="823984" y="40753"/>
                  <a:pt x="825500" y="63500"/>
                </a:cubicBezTo>
                <a:cubicBezTo>
                  <a:pt x="829602" y="125034"/>
                  <a:pt x="818382" y="198233"/>
                  <a:pt x="787400" y="254000"/>
                </a:cubicBezTo>
                <a:cubicBezTo>
                  <a:pt x="777121" y="272503"/>
                  <a:pt x="763075" y="288729"/>
                  <a:pt x="749300" y="304800"/>
                </a:cubicBezTo>
                <a:cubicBezTo>
                  <a:pt x="737611" y="318437"/>
                  <a:pt x="722698" y="329102"/>
                  <a:pt x="711200" y="342900"/>
                </a:cubicBezTo>
                <a:cubicBezTo>
                  <a:pt x="701429" y="354626"/>
                  <a:pt x="695571" y="369274"/>
                  <a:pt x="685800" y="381000"/>
                </a:cubicBezTo>
                <a:cubicBezTo>
                  <a:pt x="674302" y="394798"/>
                  <a:pt x="659715" y="405750"/>
                  <a:pt x="647700" y="419100"/>
                </a:cubicBezTo>
                <a:cubicBezTo>
                  <a:pt x="621591" y="448110"/>
                  <a:pt x="597873" y="479229"/>
                  <a:pt x="571500" y="508000"/>
                </a:cubicBezTo>
                <a:cubicBezTo>
                  <a:pt x="551273" y="530066"/>
                  <a:pt x="526378" y="547871"/>
                  <a:pt x="508000" y="571500"/>
                </a:cubicBezTo>
                <a:cubicBezTo>
                  <a:pt x="496377" y="586444"/>
                  <a:pt x="493102" y="606548"/>
                  <a:pt x="482600" y="622300"/>
                </a:cubicBezTo>
                <a:cubicBezTo>
                  <a:pt x="467564" y="644854"/>
                  <a:pt x="448733" y="664633"/>
                  <a:pt x="431800" y="685800"/>
                </a:cubicBezTo>
                <a:cubicBezTo>
                  <a:pt x="360827" y="969694"/>
                  <a:pt x="468868" y="522719"/>
                  <a:pt x="393700" y="1409700"/>
                </a:cubicBezTo>
                <a:cubicBezTo>
                  <a:pt x="391302" y="1437997"/>
                  <a:pt x="367351" y="1460047"/>
                  <a:pt x="355600" y="1485900"/>
                </a:cubicBezTo>
                <a:cubicBezTo>
                  <a:pt x="346166" y="1506654"/>
                  <a:pt x="342846" y="1530432"/>
                  <a:pt x="330200" y="1549400"/>
                </a:cubicBezTo>
                <a:cubicBezTo>
                  <a:pt x="316916" y="1569325"/>
                  <a:pt x="295169" y="1582178"/>
                  <a:pt x="279400" y="1600200"/>
                </a:cubicBezTo>
                <a:cubicBezTo>
                  <a:pt x="265462" y="1616130"/>
                  <a:pt x="256267" y="1636033"/>
                  <a:pt x="241300" y="1651000"/>
                </a:cubicBezTo>
                <a:cubicBezTo>
                  <a:pt x="230507" y="1661793"/>
                  <a:pt x="214926" y="1666629"/>
                  <a:pt x="203200" y="1676400"/>
                </a:cubicBezTo>
                <a:cubicBezTo>
                  <a:pt x="189402" y="1687898"/>
                  <a:pt x="179715" y="1704061"/>
                  <a:pt x="165100" y="1714500"/>
                </a:cubicBezTo>
                <a:cubicBezTo>
                  <a:pt x="71118" y="1781630"/>
                  <a:pt x="65559" y="1783321"/>
                  <a:pt x="0" y="18161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6" name="Imagen 35" descr="Icono&#10;&#10;El contenido generado por IA puede ser incorrecto.">
            <a:extLst>
              <a:ext uri="{FF2B5EF4-FFF2-40B4-BE49-F238E27FC236}">
                <a16:creationId xmlns:a16="http://schemas.microsoft.com/office/drawing/2014/main" id="{461DD492-3E56-5CBF-CAFD-A5BBF4BE3E74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14456" y="5304973"/>
            <a:ext cx="2257740" cy="1743318"/>
          </a:xfrm>
          <a:prstGeom prst="rect">
            <a:avLst/>
          </a:prstGeom>
        </p:spPr>
      </p:pic>
      <p:pic>
        <p:nvPicPr>
          <p:cNvPr id="39" name="Imagen 38" descr="Un dibujo de una cara con ojos y boca&#10;&#10;El contenido generado por IA puede ser incorrecto.">
            <a:extLst>
              <a:ext uri="{FF2B5EF4-FFF2-40B4-BE49-F238E27FC236}">
                <a16:creationId xmlns:a16="http://schemas.microsoft.com/office/drawing/2014/main" id="{C560253B-5183-28D7-01E5-17203C85BA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38" r="50698" b="42773"/>
          <a:stretch>
            <a:fillRect/>
          </a:stretch>
        </p:blipFill>
        <p:spPr>
          <a:xfrm rot="5400000" flipH="1">
            <a:off x="3477032" y="5404818"/>
            <a:ext cx="2448000" cy="500046"/>
          </a:xfrm>
          <a:prstGeom prst="rect">
            <a:avLst/>
          </a:prstGeom>
        </p:spPr>
      </p:pic>
      <p:sp>
        <p:nvSpPr>
          <p:cNvPr id="40" name="CuadroTexto 39">
            <a:extLst>
              <a:ext uri="{FF2B5EF4-FFF2-40B4-BE49-F238E27FC236}">
                <a16:creationId xmlns:a16="http://schemas.microsoft.com/office/drawing/2014/main" id="{094C4915-E28C-F20C-13A7-E0A79E0539C6}"/>
              </a:ext>
            </a:extLst>
          </p:cNvPr>
          <p:cNvSpPr txBox="1"/>
          <p:nvPr/>
        </p:nvSpPr>
        <p:spPr>
          <a:xfrm>
            <a:off x="5063751" y="1293617"/>
            <a:ext cx="4533900" cy="141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spc="300" dirty="0">
                <a:solidFill>
                  <a:srgbClr val="BF2419"/>
                </a:solidFill>
                <a:latin typeface="Showcard Gothic" panose="04020904020102020604" pitchFamily="82" charset="0"/>
                <a:ea typeface="Verdana" panose="020B0604030504040204" pitchFamily="34" charset="0"/>
              </a:rPr>
              <a:t>CONVIVIR</a:t>
            </a:r>
          </a:p>
          <a:p>
            <a:pPr algn="ctr"/>
            <a:endParaRPr lang="es-ES" sz="800" b="1" dirty="0">
              <a:solidFill>
                <a:srgbClr val="6C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s-ES" sz="1100" dirty="0">
                <a:solidFill>
                  <a:srgbClr val="43B02A"/>
                </a:solidFill>
                <a:latin typeface="Mona Sans Light" pitchFamily="2" charset="0"/>
                <a:ea typeface="Verdana" panose="020B0604030504040204" pitchFamily="34" charset="0"/>
                <a:cs typeface="Cavolini" panose="03000502040302020204" pitchFamily="66" charset="0"/>
              </a:rPr>
              <a:t>Construyendo Oportunidades Novedosas para Vencer la Indiferencia Vinculada a la Intolerancia y al Racismo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329CE009-1ADB-BE0D-0B4D-D3A6E8B509E6}"/>
              </a:ext>
            </a:extLst>
          </p:cNvPr>
          <p:cNvGrpSpPr/>
          <p:nvPr/>
        </p:nvGrpSpPr>
        <p:grpSpPr>
          <a:xfrm>
            <a:off x="5049576" y="6352701"/>
            <a:ext cx="4860488" cy="324000"/>
            <a:chOff x="5049576" y="6352701"/>
            <a:chExt cx="4860488" cy="32400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4696398-3206-4291-AAA0-AC51301DD3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49576" y="6353839"/>
              <a:ext cx="3910129" cy="271096"/>
              <a:chOff x="0" y="70"/>
              <a:chExt cx="8911" cy="607"/>
            </a:xfrm>
          </p:grpSpPr>
          <p:pic>
            <p:nvPicPr>
              <p:cNvPr id="3" name="Imagen 2" descr="Logotipo&#10;&#10;El contenido generado por IA puede ser incorrecto.">
                <a:extLst>
                  <a:ext uri="{FF2B5EF4-FFF2-40B4-BE49-F238E27FC236}">
                    <a16:creationId xmlns:a16="http://schemas.microsoft.com/office/drawing/2014/main" id="{597B7D82-CAF4-C435-3262-5C7DB240D0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0" y="93"/>
                <a:ext cx="2771" cy="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" name="Imagen 3" descr="Texto&#10;&#10;El contenido generado por IA puede ser incorrecto.">
                <a:extLst>
                  <a:ext uri="{FF2B5EF4-FFF2-40B4-BE49-F238E27FC236}">
                    <a16:creationId xmlns:a16="http://schemas.microsoft.com/office/drawing/2014/main" id="{0CE39205-6F3C-41AE-0493-18F7A23696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3" y="70"/>
                <a:ext cx="3015" cy="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57F151DC-4053-3361-2DEE-879BF32173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74"/>
                <a:ext cx="2851" cy="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716A76EC-FEC2-13E9-285D-927C2E4ED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6793" y="6352701"/>
              <a:ext cx="943271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303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A6B43-CCD9-DD14-657E-5EDE7D87A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e 16">
            <a:extLst>
              <a:ext uri="{FF2B5EF4-FFF2-40B4-BE49-F238E27FC236}">
                <a16:creationId xmlns:a16="http://schemas.microsoft.com/office/drawing/2014/main" id="{4A8F2D9A-3DD5-7B0B-36DF-29A61FCE850A}"/>
              </a:ext>
            </a:extLst>
          </p:cNvPr>
          <p:cNvSpPr/>
          <p:nvPr/>
        </p:nvSpPr>
        <p:spPr>
          <a:xfrm>
            <a:off x="6230679" y="1121263"/>
            <a:ext cx="2346251" cy="218439"/>
          </a:xfrm>
          <a:prstGeom prst="ellipse">
            <a:avLst/>
          </a:prstGeom>
          <a:solidFill>
            <a:srgbClr val="B3BF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EB5C77-DBF4-65EC-7BB1-9B22C1E80690}"/>
              </a:ext>
            </a:extLst>
          </p:cNvPr>
          <p:cNvSpPr txBox="1"/>
          <p:nvPr/>
        </p:nvSpPr>
        <p:spPr>
          <a:xfrm>
            <a:off x="204676" y="481985"/>
            <a:ext cx="4533900" cy="1806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¿QUÉ ES CONVIVIR?</a:t>
            </a:r>
          </a:p>
          <a:p>
            <a:pPr algn="ctr"/>
            <a:endParaRPr lang="es-ES" sz="800" b="1" dirty="0">
              <a:solidFill>
                <a:srgbClr val="6C0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El Proyecto CONVIVIR es una iniciativa que surge como respuesta a un contexto social marcado por el aumento de la diversidad cultural y, a la vez, por la fragilidad de la cohesión social en España. Plantea una intervención comunitaria basada en metodologías participativas, donde la comunidad es protagonista activa de su propio recorrido.</a:t>
            </a:r>
          </a:p>
        </p:txBody>
      </p:sp>
      <p:pic>
        <p:nvPicPr>
          <p:cNvPr id="3" name="Picture 6" descr="Quatro Peças De Puzzle Cadeia De Puzzles De Logotipo Colorido Isolado Por  Vetor. Logotipo De Jogo Nova Ideia Conceitutstock Vetori Ilustração do  Vetor - Ilustração de objeto, grupo: 211875775">
            <a:extLst>
              <a:ext uri="{FF2B5EF4-FFF2-40B4-BE49-F238E27FC236}">
                <a16:creationId xmlns:a16="http://schemas.microsoft.com/office/drawing/2014/main" id="{93FE388B-1A63-F3BA-6855-0D011D4A99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" t="35504" r="4611" b="41086"/>
          <a:stretch/>
        </p:blipFill>
        <p:spPr bwMode="auto">
          <a:xfrm>
            <a:off x="751364" y="2471612"/>
            <a:ext cx="3381155" cy="9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Un dibujo de una cara con ojos y boca&#10;&#10;El contenido generado por IA puede ser incorrecto.">
            <a:extLst>
              <a:ext uri="{FF2B5EF4-FFF2-40B4-BE49-F238E27FC236}">
                <a16:creationId xmlns:a16="http://schemas.microsoft.com/office/drawing/2014/main" id="{AC632572-9223-4EE1-15D1-EC880E3B7E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38"/>
          <a:stretch>
            <a:fillRect/>
          </a:stretch>
        </p:blipFill>
        <p:spPr>
          <a:xfrm flipV="1">
            <a:off x="1" y="5293284"/>
            <a:ext cx="4953000" cy="1585980"/>
          </a:xfrm>
          <a:prstGeom prst="rect">
            <a:avLst/>
          </a:prstGeom>
        </p:spPr>
      </p:pic>
      <p:pic>
        <p:nvPicPr>
          <p:cNvPr id="5" name="Imagen 4" descr="Un dibujo de una cara con ojos y boca&#10;&#10;El contenido generado por IA puede ser incorrecto.">
            <a:extLst>
              <a:ext uri="{FF2B5EF4-FFF2-40B4-BE49-F238E27FC236}">
                <a16:creationId xmlns:a16="http://schemas.microsoft.com/office/drawing/2014/main" id="{4B40640D-27CF-B98A-30F0-94CB4972FA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38" r="50698" b="42773"/>
          <a:stretch>
            <a:fillRect/>
          </a:stretch>
        </p:blipFill>
        <p:spPr>
          <a:xfrm>
            <a:off x="0" y="1"/>
            <a:ext cx="2441942" cy="730102"/>
          </a:xfrm>
          <a:prstGeom prst="rect">
            <a:avLst/>
          </a:prstGeom>
        </p:spPr>
      </p:pic>
      <p:pic>
        <p:nvPicPr>
          <p:cNvPr id="6" name="Imagen 5" descr="Icono&#10;&#10;El contenido generado por IA puede ser incorrecto.">
            <a:extLst>
              <a:ext uri="{FF2B5EF4-FFF2-40B4-BE49-F238E27FC236}">
                <a16:creationId xmlns:a16="http://schemas.microsoft.com/office/drawing/2014/main" id="{697597D2-576B-50CC-D96C-F9957E3478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301387" flipH="1" flipV="1">
            <a:off x="3992586" y="-40898"/>
            <a:ext cx="982485" cy="96158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F28C346-84D0-7A31-F12D-02BA4787BECF}"/>
              </a:ext>
            </a:extLst>
          </p:cNvPr>
          <p:cNvSpPr txBox="1"/>
          <p:nvPr/>
        </p:nvSpPr>
        <p:spPr>
          <a:xfrm>
            <a:off x="210431" y="3696935"/>
            <a:ext cx="4533900" cy="1806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¿CUÁL ES NUESTRO OBJETIVO?</a:t>
            </a:r>
          </a:p>
          <a:p>
            <a:pPr algn="ctr"/>
            <a:endParaRPr lang="es-ES" sz="800" b="1" dirty="0">
              <a:solidFill>
                <a:srgbClr val="6C0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Promover el valor de una sociedad diversa a través de la sensibilización, la participación comunitaria y la construcción de oportunidades novedosas que fomenten un discurso positivo de inclusión, de convivencia, de igualdad y de respeto a las diferencias entre la población migrante y la sociedad de acogida en las Comunidades de Aragón, La Rioja y Madrid.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667068-029C-CA85-7ED1-F2F29678037B}"/>
              </a:ext>
            </a:extLst>
          </p:cNvPr>
          <p:cNvSpPr txBox="1"/>
          <p:nvPr/>
        </p:nvSpPr>
        <p:spPr>
          <a:xfrm>
            <a:off x="5170071" y="1492081"/>
            <a:ext cx="4735927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¿QUIÉN PUEDE PARTICIPAR?</a:t>
            </a:r>
          </a:p>
          <a:p>
            <a:pPr algn="ctr"/>
            <a:endParaRPr lang="es-ES" sz="800" b="1" dirty="0">
              <a:solidFill>
                <a:srgbClr val="6C0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algn="just">
              <a:lnSpc>
                <a:spcPct val="114000"/>
              </a:lnSpc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Todas las personas que se comprometan activamente a la transformación positiva de su comunidad.</a:t>
            </a:r>
          </a:p>
        </p:txBody>
      </p:sp>
      <p:pic>
        <p:nvPicPr>
          <p:cNvPr id="11" name="Imagen 10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5672EB73-86C6-62AE-E3BD-2CABF149137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40"/>
          <a:stretch>
            <a:fillRect/>
          </a:stretch>
        </p:blipFill>
        <p:spPr>
          <a:xfrm flipH="1">
            <a:off x="8918856" y="9577"/>
            <a:ext cx="1032397" cy="1223806"/>
          </a:xfrm>
          <a:prstGeom prst="rect">
            <a:avLst/>
          </a:prstGeom>
        </p:spPr>
      </p:pic>
      <p:pic>
        <p:nvPicPr>
          <p:cNvPr id="12" name="Imagen 11" descr="Un dibujo de una cara con ojos y boca&#10;&#10;El contenido generado por IA puede ser incorrecto.">
            <a:extLst>
              <a:ext uri="{FF2B5EF4-FFF2-40B4-BE49-F238E27FC236}">
                <a16:creationId xmlns:a16="http://schemas.microsoft.com/office/drawing/2014/main" id="{00303D90-C9B5-9881-45B8-F1E8D306DF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38" r="50698" b="42773"/>
          <a:stretch>
            <a:fillRect/>
          </a:stretch>
        </p:blipFill>
        <p:spPr>
          <a:xfrm rot="5400000" flipV="1">
            <a:off x="4043032" y="905365"/>
            <a:ext cx="2441942" cy="62200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449F40C-1A79-AAC3-6F31-89725A70C1D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2559"/>
          <a:stretch>
            <a:fillRect/>
          </a:stretch>
        </p:blipFill>
        <p:spPr>
          <a:xfrm>
            <a:off x="6175515" y="-15380"/>
            <a:ext cx="2523014" cy="127325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1815B9B-822F-E4B4-01EC-792ACDB0A497}"/>
              </a:ext>
            </a:extLst>
          </p:cNvPr>
          <p:cNvSpPr txBox="1"/>
          <p:nvPr/>
        </p:nvSpPr>
        <p:spPr>
          <a:xfrm>
            <a:off x="5014930" y="2746437"/>
            <a:ext cx="4891069" cy="3279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BF2419"/>
                </a:solidFill>
                <a:latin typeface="Mona Sans Light" pitchFamily="2" charset="0"/>
                <a:ea typeface="Verdana" panose="020B0604030504040204" pitchFamily="34" charset="0"/>
              </a:rPr>
              <a:t>¿CUÁL ES NUESTRO RECORRIDO?</a:t>
            </a:r>
          </a:p>
          <a:p>
            <a:pPr algn="ctr"/>
            <a:endParaRPr lang="es-ES" sz="800" b="1" dirty="0">
              <a:solidFill>
                <a:srgbClr val="6C0000"/>
              </a:solidFill>
              <a:latin typeface="Mona Sans Light" pitchFamily="2" charset="0"/>
              <a:ea typeface="Verdana" panose="020B0604030504040204" pitchFamily="34" charset="0"/>
            </a:endParaRP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1.	Sensibilización, coordinación y compromiso previo con sectores clave e institucional.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2.	Presentación del proyecto y encuentros con personas representativas de los sectores clave.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3.	Creación del equipo comunitario compuesto por los representantes de los sectores clave.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4.	Diagnóstico de la realidad intercultural (necesidades).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5.	Divulgación del diagnóstico (devolución).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6.	Definición de una hoja de ruta local para la mejora de la convivencia (Plan de Convivencia)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7.	Definición de acciones antirrumores (si es necesario).</a:t>
            </a:r>
          </a:p>
          <a:p>
            <a:pPr marL="269875" indent="-177800" algn="just">
              <a:lnSpc>
                <a:spcPct val="114000"/>
              </a:lnSpc>
              <a:tabLst>
                <a:tab pos="269875" algn="l"/>
              </a:tabLst>
            </a:pPr>
            <a:r>
              <a:rPr lang="es-ES" sz="1200" dirty="0">
                <a:solidFill>
                  <a:srgbClr val="64915C"/>
                </a:solidFill>
                <a:latin typeface="Mona Sans Light" pitchFamily="2" charset="0"/>
                <a:ea typeface="Verdana" panose="020B0604030504040204" pitchFamily="34" charset="0"/>
              </a:rPr>
              <a:t>8.	Evaluación y reformulación de nuevas medidas para la convivencia (evaluación continua de la hoja de ruta).</a:t>
            </a:r>
          </a:p>
        </p:txBody>
      </p:sp>
      <p:pic>
        <p:nvPicPr>
          <p:cNvPr id="19" name="Imagen 18" descr="Forma, Icono&#10;&#10;El contenido generado por IA puede ser incorrecto.">
            <a:extLst>
              <a:ext uri="{FF2B5EF4-FFF2-40B4-BE49-F238E27FC236}">
                <a16:creationId xmlns:a16="http://schemas.microsoft.com/office/drawing/2014/main" id="{36B12768-20FA-63CC-0089-F6333F3676F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91222" y="6122858"/>
            <a:ext cx="4157332" cy="756406"/>
          </a:xfrm>
          <a:prstGeom prst="rect">
            <a:avLst/>
          </a:prstGeom>
        </p:spPr>
      </p:pic>
      <p:pic>
        <p:nvPicPr>
          <p:cNvPr id="20" name="Imagen 19" descr="Icono&#10;&#10;El contenido generado por IA puede ser incorrecto.">
            <a:extLst>
              <a:ext uri="{FF2B5EF4-FFF2-40B4-BE49-F238E27FC236}">
                <a16:creationId xmlns:a16="http://schemas.microsoft.com/office/drawing/2014/main" id="{E39E0617-B359-3820-9BD8-CE4F6B3C5A1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246578">
            <a:off x="8908371" y="6039904"/>
            <a:ext cx="982485" cy="961581"/>
          </a:xfrm>
          <a:prstGeom prst="rect">
            <a:avLst/>
          </a:prstGeom>
        </p:spPr>
      </p:pic>
      <p:pic>
        <p:nvPicPr>
          <p:cNvPr id="7" name="Imagen 6" descr="Icono&#10;&#10;El contenido generado por IA puede ser incorrecto.">
            <a:extLst>
              <a:ext uri="{FF2B5EF4-FFF2-40B4-BE49-F238E27FC236}">
                <a16:creationId xmlns:a16="http://schemas.microsoft.com/office/drawing/2014/main" id="{C6BFDC93-3631-8978-1073-7891EB50F9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4675" y="5523506"/>
            <a:ext cx="1418561" cy="138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60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1274</TotalTime>
  <Words>415</Words>
  <Application>Microsoft Office PowerPoint</Application>
  <PresentationFormat>A4 (210 x 297 mm)</PresentationFormat>
  <Paragraphs>52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1" baseType="lpstr">
      <vt:lpstr>Aptos</vt:lpstr>
      <vt:lpstr>Aptos Display</vt:lpstr>
      <vt:lpstr>Arial</vt:lpstr>
      <vt:lpstr>Mona Sans Light</vt:lpstr>
      <vt:lpstr>Sen</vt:lpstr>
      <vt:lpstr>Showcard Gothic</vt:lpstr>
      <vt:lpstr>Univers Light</vt:lpstr>
      <vt:lpstr>Verdana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Francisco Batlle</dc:creator>
  <cp:lastModifiedBy>Francisco Batlle</cp:lastModifiedBy>
  <cp:revision>9</cp:revision>
  <cp:lastPrinted>2026-02-12T09:51:02Z</cp:lastPrinted>
  <dcterms:created xsi:type="dcterms:W3CDTF">2026-02-11T14:11:51Z</dcterms:created>
  <dcterms:modified xsi:type="dcterms:W3CDTF">2026-02-20T08:37:15Z</dcterms:modified>
</cp:coreProperties>
</file>